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59" r:id="rId3"/>
    <p:sldId id="260" r:id="rId4"/>
    <p:sldId id="265" r:id="rId5"/>
    <p:sldId id="269" r:id="rId6"/>
    <p:sldId id="270" r:id="rId7"/>
    <p:sldId id="271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450CC-7637-41F3-B0CC-7CA75D8C0A11}" type="datetimeFigureOut">
              <a:rPr lang="nl-NL" smtClean="0"/>
              <a:t>28-6-2013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25351-0E21-4760-BE9C-49FBAFA2545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3199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hape 126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94332" tIns="94332" rIns="94332" bIns="94332" anchor="ctr"/>
          <a:lstStyle/>
          <a:p>
            <a:pPr eaLnBrk="1" hangingPunct="1">
              <a:spcBef>
                <a:spcPct val="0"/>
              </a:spcBef>
            </a:pPr>
            <a:r>
              <a:rPr lang="nl-NL" smtClean="0"/>
              <a:t>Bron: Beleidsvisie 2.0 Deel Gebruik, Ministerie van I&amp;M</a:t>
            </a:r>
          </a:p>
        </p:txBody>
      </p:sp>
    </p:spTree>
    <p:extLst>
      <p:ext uri="{BB962C8B-B14F-4D97-AF65-F5344CB8AC3E}">
        <p14:creationId xmlns:p14="http://schemas.microsoft.com/office/powerpoint/2010/main" val="2878480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nl-NL" smtClean="0"/>
              <a:t>Let op: hier refereren aan van decentraal naar centraal en van privaat publiek naar publiek eigendom</a:t>
            </a:r>
          </a:p>
          <a:p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1208390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57130-A43E-40F3-936B-E9FA262A9FA5}" type="datetimeFigureOut">
              <a:rPr lang="nl-NL" smtClean="0"/>
              <a:t>28-6-2013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10AE-0603-41D2-B2DF-00E0D40571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9073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57130-A43E-40F3-936B-E9FA262A9FA5}" type="datetimeFigureOut">
              <a:rPr lang="nl-NL" smtClean="0"/>
              <a:t>28-6-2013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10AE-0603-41D2-B2DF-00E0D40571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610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57130-A43E-40F3-936B-E9FA262A9FA5}" type="datetimeFigureOut">
              <a:rPr lang="nl-NL" smtClean="0"/>
              <a:t>28-6-2013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10AE-0603-41D2-B2DF-00E0D40571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473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57130-A43E-40F3-936B-E9FA262A9FA5}" type="datetimeFigureOut">
              <a:rPr lang="nl-NL" smtClean="0"/>
              <a:t>28-6-2013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10AE-0603-41D2-B2DF-00E0D40571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072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57130-A43E-40F3-936B-E9FA262A9FA5}" type="datetimeFigureOut">
              <a:rPr lang="nl-NL" smtClean="0"/>
              <a:t>28-6-2013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10AE-0603-41D2-B2DF-00E0D40571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5616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57130-A43E-40F3-936B-E9FA262A9FA5}" type="datetimeFigureOut">
              <a:rPr lang="nl-NL" smtClean="0"/>
              <a:t>28-6-2013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10AE-0603-41D2-B2DF-00E0D40571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9368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57130-A43E-40F3-936B-E9FA262A9FA5}" type="datetimeFigureOut">
              <a:rPr lang="nl-NL" smtClean="0"/>
              <a:t>28-6-2013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10AE-0603-41D2-B2DF-00E0D40571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1231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57130-A43E-40F3-936B-E9FA262A9FA5}" type="datetimeFigureOut">
              <a:rPr lang="nl-NL" smtClean="0"/>
              <a:t>28-6-2013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10AE-0603-41D2-B2DF-00E0D40571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5598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57130-A43E-40F3-936B-E9FA262A9FA5}" type="datetimeFigureOut">
              <a:rPr lang="nl-NL" smtClean="0"/>
              <a:t>28-6-2013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10AE-0603-41D2-B2DF-00E0D40571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2872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57130-A43E-40F3-936B-E9FA262A9FA5}" type="datetimeFigureOut">
              <a:rPr lang="nl-NL" smtClean="0"/>
              <a:t>28-6-2013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10AE-0603-41D2-B2DF-00E0D40571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0385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57130-A43E-40F3-936B-E9FA262A9FA5}" type="datetimeFigureOut">
              <a:rPr lang="nl-NL" smtClean="0"/>
              <a:t>28-6-2013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10AE-0603-41D2-B2DF-00E0D40571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846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57130-A43E-40F3-936B-E9FA262A9FA5}" type="datetimeFigureOut">
              <a:rPr lang="nl-NL" smtClean="0"/>
              <a:t>28-6-2013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C10AE-0603-41D2-B2DF-00E0D40571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1311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mtClean="0"/>
              <a:t>Waar gaat het over: grootschalige kaarten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nl-NL" sz="1800" dirty="0" smtClean="0"/>
              <a:t>Overheid heeft (van oudsher) kaarten nodig om te </a:t>
            </a:r>
            <a:r>
              <a:rPr lang="nl-NL" sz="1800" b="1" dirty="0" smtClean="0"/>
              <a:t>communiceren</a:t>
            </a:r>
            <a:r>
              <a:rPr lang="nl-NL" sz="1800" dirty="0" smtClean="0"/>
              <a:t> over WAAR iets speelt (om vervolgens te bepalen WAT er WANNEER moet gebeuren en Wie dat betreft) </a:t>
            </a:r>
          </a:p>
          <a:p>
            <a:pPr lvl="1">
              <a:lnSpc>
                <a:spcPct val="80000"/>
              </a:lnSpc>
            </a:pPr>
            <a:r>
              <a:rPr lang="nl-NL" sz="1800" dirty="0" smtClean="0"/>
              <a:t>Heffen van belastingen</a:t>
            </a:r>
          </a:p>
          <a:p>
            <a:pPr lvl="1">
              <a:lnSpc>
                <a:spcPct val="80000"/>
              </a:lnSpc>
            </a:pPr>
            <a:r>
              <a:rPr lang="nl-NL" sz="1800" dirty="0" smtClean="0"/>
              <a:t>Herinrichten stedelijk of landelijk gebied</a:t>
            </a:r>
          </a:p>
          <a:p>
            <a:pPr lvl="1">
              <a:lnSpc>
                <a:spcPct val="80000"/>
              </a:lnSpc>
            </a:pPr>
            <a:r>
              <a:rPr lang="nl-NL" sz="1800" dirty="0" smtClean="0"/>
              <a:t>Jeugdzorg beleid</a:t>
            </a:r>
          </a:p>
          <a:p>
            <a:pPr lvl="1">
              <a:lnSpc>
                <a:spcPct val="80000"/>
              </a:lnSpc>
            </a:pPr>
            <a:r>
              <a:rPr lang="nl-NL" sz="1800" dirty="0" smtClean="0"/>
              <a:t>Parkeerbeleid</a:t>
            </a:r>
          </a:p>
          <a:p>
            <a:pPr lvl="1">
              <a:lnSpc>
                <a:spcPct val="80000"/>
              </a:lnSpc>
            </a:pPr>
            <a:r>
              <a:rPr lang="nl-NL" sz="1800" dirty="0" smtClean="0"/>
              <a:t>Aanleggen van riolering</a:t>
            </a:r>
          </a:p>
          <a:p>
            <a:pPr lvl="1">
              <a:lnSpc>
                <a:spcPct val="80000"/>
              </a:lnSpc>
            </a:pPr>
            <a:r>
              <a:rPr lang="nl-NL" sz="1800" dirty="0" smtClean="0"/>
              <a:t>Etc.</a:t>
            </a:r>
          </a:p>
          <a:p>
            <a:pPr>
              <a:lnSpc>
                <a:spcPct val="80000"/>
              </a:lnSpc>
            </a:pPr>
            <a:endParaRPr lang="nl-NL" sz="1800" dirty="0" smtClean="0"/>
          </a:p>
          <a:p>
            <a:pPr>
              <a:lnSpc>
                <a:spcPct val="80000"/>
              </a:lnSpc>
            </a:pPr>
            <a:r>
              <a:rPr lang="nl-NL" sz="1800" dirty="0" smtClean="0"/>
              <a:t>Kaarten kun je opdelen in </a:t>
            </a:r>
            <a:r>
              <a:rPr lang="nl-NL" sz="1800" i="1" dirty="0" smtClean="0"/>
              <a:t>kleinschalig</a:t>
            </a:r>
            <a:r>
              <a:rPr lang="nl-NL" sz="1800" dirty="0" smtClean="0"/>
              <a:t>: weinig detail en veel overzicht en </a:t>
            </a:r>
            <a:r>
              <a:rPr lang="nl-NL" sz="1800" i="1" dirty="0" smtClean="0"/>
              <a:t>grootschalig: </a:t>
            </a:r>
            <a:r>
              <a:rPr lang="nl-NL" sz="1800" dirty="0" smtClean="0"/>
              <a:t>veel detail, maar weinig overzicht</a:t>
            </a:r>
            <a:endParaRPr lang="nl-NL" sz="1800" i="1" dirty="0" smtClean="0"/>
          </a:p>
          <a:p>
            <a:pPr>
              <a:lnSpc>
                <a:spcPct val="80000"/>
              </a:lnSpc>
              <a:buFontTx/>
              <a:buNone/>
            </a:pPr>
            <a:endParaRPr lang="nl-NL" sz="1800" dirty="0" smtClean="0"/>
          </a:p>
          <a:p>
            <a:pPr>
              <a:lnSpc>
                <a:spcPct val="80000"/>
              </a:lnSpc>
            </a:pPr>
            <a:r>
              <a:rPr lang="nl-NL" sz="1800" dirty="0" smtClean="0"/>
              <a:t>Basisregistratie Grootschalige Topografie gaat over kaarten met HOOG detailniveau (je bent als het ware ver “ingezoomd”)</a:t>
            </a:r>
          </a:p>
          <a:p>
            <a:pPr>
              <a:lnSpc>
                <a:spcPct val="80000"/>
              </a:lnSpc>
            </a:pPr>
            <a:endParaRPr lang="nl-NL" sz="1800" dirty="0" smtClean="0"/>
          </a:p>
          <a:p>
            <a:pPr>
              <a:lnSpc>
                <a:spcPct val="80000"/>
              </a:lnSpc>
            </a:pPr>
            <a:r>
              <a:rPr lang="nl-NL" sz="1800" dirty="0" smtClean="0"/>
              <a:t>De BGT is een doorontwikkeling van de huidige GBK(N).</a:t>
            </a:r>
          </a:p>
          <a:p>
            <a:pPr>
              <a:lnSpc>
                <a:spcPct val="80000"/>
              </a:lnSpc>
            </a:pPr>
            <a:endParaRPr lang="nl-NL" sz="1600" dirty="0" smtClean="0"/>
          </a:p>
          <a:p>
            <a:pPr>
              <a:lnSpc>
                <a:spcPct val="80000"/>
              </a:lnSpc>
            </a:pPr>
            <a:endParaRPr lang="nl-NL" sz="1600" dirty="0" smtClean="0"/>
          </a:p>
        </p:txBody>
      </p:sp>
    </p:spTree>
    <p:extLst>
      <p:ext uri="{BB962C8B-B14F-4D97-AF65-F5344CB8AC3E}">
        <p14:creationId xmlns:p14="http://schemas.microsoft.com/office/powerpoint/2010/main" val="417682661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66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nl-NL" smtClean="0"/>
              <a:t>Planning (formeel)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533400" indent="-533400">
              <a:buFontTx/>
              <a:buNone/>
            </a:pPr>
            <a:r>
              <a:rPr lang="nl-NL" sz="1400" smtClean="0"/>
              <a:t>Oorspronkelijk:</a:t>
            </a:r>
          </a:p>
          <a:p>
            <a:pPr marL="533400" indent="-533400"/>
            <a:r>
              <a:rPr lang="nl-NL" sz="1400" smtClean="0"/>
              <a:t>1 januari 2012: start wetgevingstraject Wet BGT</a:t>
            </a:r>
          </a:p>
          <a:p>
            <a:pPr marL="533400" indent="-533400"/>
            <a:r>
              <a:rPr lang="nl-NL" sz="1400" smtClean="0"/>
              <a:t>1 januari 2012: start transitie GBKN – BGT</a:t>
            </a:r>
          </a:p>
          <a:p>
            <a:pPr marL="533400" indent="-533400"/>
            <a:r>
              <a:rPr lang="nl-NL" sz="1400" smtClean="0"/>
              <a:t>Uiterlijk 1 januari 2016: einde transitie GBKN – BGT -&gt; bronhouders klaar met opbouw geometrie</a:t>
            </a:r>
          </a:p>
          <a:p>
            <a:pPr marL="533400" indent="-533400"/>
            <a:r>
              <a:rPr lang="nl-NL" sz="1400" smtClean="0"/>
              <a:t>Uiterlijk 1 januari 2017: gebruikers klaar voor verplichte afname</a:t>
            </a:r>
          </a:p>
          <a:p>
            <a:pPr marL="533400" indent="-533400"/>
            <a:r>
              <a:rPr lang="nl-NL" sz="1400" smtClean="0"/>
              <a:t>Uiterlijk 1 januari 2020: van alle objecten ook de nadere beschrijving beschikbaar.</a:t>
            </a:r>
          </a:p>
          <a:p>
            <a:pPr marL="533400" indent="-533400">
              <a:buFontTx/>
              <a:buNone/>
            </a:pPr>
            <a:endParaRPr lang="nl-NL" smtClean="0"/>
          </a:p>
          <a:p>
            <a:pPr marL="533400" indent="-533400">
              <a:buFontTx/>
              <a:buNone/>
            </a:pPr>
            <a:r>
              <a:rPr lang="nl-NL" smtClean="0"/>
              <a:t>Actueel:</a:t>
            </a:r>
          </a:p>
          <a:p>
            <a:pPr marL="533400" indent="-533400">
              <a:buFontTx/>
              <a:buNone/>
            </a:pPr>
            <a:endParaRPr lang="nl-NL" smtClean="0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684213" y="4630738"/>
            <a:ext cx="1366837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2011</a:t>
            </a:r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2051050" y="4630738"/>
            <a:ext cx="1368425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2012</a:t>
            </a:r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3419475" y="4630738"/>
            <a:ext cx="1152525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2013</a:t>
            </a:r>
          </a:p>
        </p:txBody>
      </p:sp>
      <p:sp>
        <p:nvSpPr>
          <p:cNvPr id="39943" name="Rectangle 8"/>
          <p:cNvSpPr>
            <a:spLocks noChangeArrowheads="1"/>
          </p:cNvSpPr>
          <p:nvPr/>
        </p:nvSpPr>
        <p:spPr bwMode="auto">
          <a:xfrm>
            <a:off x="4572000" y="4630738"/>
            <a:ext cx="1223963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2014</a:t>
            </a:r>
          </a:p>
        </p:txBody>
      </p:sp>
      <p:sp>
        <p:nvSpPr>
          <p:cNvPr id="39944" name="Rectangle 9"/>
          <p:cNvSpPr>
            <a:spLocks noChangeArrowheads="1"/>
          </p:cNvSpPr>
          <p:nvPr/>
        </p:nvSpPr>
        <p:spPr bwMode="auto">
          <a:xfrm>
            <a:off x="5795963" y="4630738"/>
            <a:ext cx="1081087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2015</a:t>
            </a:r>
          </a:p>
        </p:txBody>
      </p:sp>
      <p:sp>
        <p:nvSpPr>
          <p:cNvPr id="39945" name="Rectangle 10"/>
          <p:cNvSpPr>
            <a:spLocks noChangeArrowheads="1"/>
          </p:cNvSpPr>
          <p:nvPr/>
        </p:nvSpPr>
        <p:spPr bwMode="auto">
          <a:xfrm>
            <a:off x="6877050" y="4630738"/>
            <a:ext cx="64770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2016</a:t>
            </a:r>
          </a:p>
        </p:txBody>
      </p:sp>
      <p:sp>
        <p:nvSpPr>
          <p:cNvPr id="39946" name="Line 12"/>
          <p:cNvSpPr>
            <a:spLocks noChangeShapeType="1"/>
          </p:cNvSpPr>
          <p:nvPr/>
        </p:nvSpPr>
        <p:spPr bwMode="auto">
          <a:xfrm flipV="1">
            <a:off x="2051050" y="50752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39947" name="Line 13"/>
          <p:cNvSpPr>
            <a:spLocks noChangeShapeType="1"/>
          </p:cNvSpPr>
          <p:nvPr/>
        </p:nvSpPr>
        <p:spPr bwMode="auto">
          <a:xfrm flipV="1">
            <a:off x="5795963" y="50974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39948" name="Text Box 15"/>
          <p:cNvSpPr txBox="1">
            <a:spLocks noChangeArrowheads="1"/>
          </p:cNvSpPr>
          <p:nvPr/>
        </p:nvSpPr>
        <p:spPr bwMode="auto">
          <a:xfrm>
            <a:off x="1873250" y="5370513"/>
            <a:ext cx="3603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/>
              <a:t>1  2</a:t>
            </a:r>
          </a:p>
        </p:txBody>
      </p:sp>
      <p:sp>
        <p:nvSpPr>
          <p:cNvPr id="39949" name="Text Box 16"/>
          <p:cNvSpPr txBox="1">
            <a:spLocks noChangeArrowheads="1"/>
          </p:cNvSpPr>
          <p:nvPr/>
        </p:nvSpPr>
        <p:spPr bwMode="auto">
          <a:xfrm>
            <a:off x="5648325" y="53721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9950" name="Line 17"/>
          <p:cNvSpPr>
            <a:spLocks noChangeShapeType="1"/>
          </p:cNvSpPr>
          <p:nvPr/>
        </p:nvSpPr>
        <p:spPr bwMode="auto">
          <a:xfrm flipV="1">
            <a:off x="6888163" y="50974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39951" name="Text Box 18"/>
          <p:cNvSpPr txBox="1">
            <a:spLocks noChangeArrowheads="1"/>
          </p:cNvSpPr>
          <p:nvPr/>
        </p:nvSpPr>
        <p:spPr bwMode="auto">
          <a:xfrm>
            <a:off x="6740525" y="53721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39952" name="Text Box 21"/>
          <p:cNvSpPr txBox="1">
            <a:spLocks noChangeArrowheads="1"/>
          </p:cNvSpPr>
          <p:nvPr/>
        </p:nvSpPr>
        <p:spPr bwMode="auto">
          <a:xfrm>
            <a:off x="663575" y="4168775"/>
            <a:ext cx="1047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/>
              <a:t>Ontwerp</a:t>
            </a:r>
          </a:p>
        </p:txBody>
      </p:sp>
      <p:sp>
        <p:nvSpPr>
          <p:cNvPr id="39953" name="Text Box 24"/>
          <p:cNvSpPr txBox="1">
            <a:spLocks noChangeArrowheads="1"/>
          </p:cNvSpPr>
          <p:nvPr/>
        </p:nvSpPr>
        <p:spPr bwMode="auto">
          <a:xfrm>
            <a:off x="6948488" y="4168775"/>
            <a:ext cx="984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/>
              <a:t>Gebruik</a:t>
            </a:r>
          </a:p>
        </p:txBody>
      </p:sp>
      <p:sp>
        <p:nvSpPr>
          <p:cNvPr id="39954" name="Text Box 25"/>
          <p:cNvSpPr txBox="1">
            <a:spLocks noChangeArrowheads="1"/>
          </p:cNvSpPr>
          <p:nvPr/>
        </p:nvSpPr>
        <p:spPr bwMode="auto">
          <a:xfrm>
            <a:off x="1984375" y="4168775"/>
            <a:ext cx="4984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/>
              <a:t>Opbouw                /          Voorbereiding gebruik</a:t>
            </a:r>
          </a:p>
        </p:txBody>
      </p:sp>
      <p:sp>
        <p:nvSpPr>
          <p:cNvPr id="43035" name="Rectangle 27"/>
          <p:cNvSpPr>
            <a:spLocks noChangeArrowheads="1"/>
          </p:cNvSpPr>
          <p:nvPr/>
        </p:nvSpPr>
        <p:spPr bwMode="auto">
          <a:xfrm>
            <a:off x="3419475" y="5065713"/>
            <a:ext cx="3457575" cy="360362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400">
                <a:latin typeface="Palatino" pitchFamily="18" charset="0"/>
              </a:rPr>
              <a:t>‘Kale’ BGT</a:t>
            </a:r>
          </a:p>
        </p:txBody>
      </p:sp>
      <p:sp>
        <p:nvSpPr>
          <p:cNvPr id="43036" name="AutoShape 28"/>
          <p:cNvSpPr>
            <a:spLocks noChangeArrowheads="1"/>
          </p:cNvSpPr>
          <p:nvPr/>
        </p:nvSpPr>
        <p:spPr bwMode="auto">
          <a:xfrm>
            <a:off x="6877050" y="5084763"/>
            <a:ext cx="1366838" cy="360362"/>
          </a:xfrm>
          <a:prstGeom prst="homePlate">
            <a:avLst>
              <a:gd name="adj" fmla="val 50994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400">
                <a:latin typeface="Palatino" pitchFamily="18" charset="0"/>
              </a:rPr>
              <a:t>Advies IMGEO</a:t>
            </a:r>
          </a:p>
        </p:txBody>
      </p:sp>
      <p:sp>
        <p:nvSpPr>
          <p:cNvPr id="43037" name="Rectangle 29"/>
          <p:cNvSpPr>
            <a:spLocks noChangeArrowheads="1"/>
          </p:cNvSpPr>
          <p:nvPr/>
        </p:nvSpPr>
        <p:spPr bwMode="auto">
          <a:xfrm>
            <a:off x="2051050" y="5067300"/>
            <a:ext cx="720725" cy="36036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800">
                <a:latin typeface="Palatino" pitchFamily="18" charset="0"/>
              </a:rPr>
              <a:t>“Transitie-</a:t>
            </a:r>
          </a:p>
          <a:p>
            <a:pPr algn="ctr"/>
            <a:r>
              <a:rPr lang="nl-NL" sz="800">
                <a:latin typeface="Palatino" pitchFamily="18" charset="0"/>
              </a:rPr>
              <a:t>voorbereiding”</a:t>
            </a:r>
          </a:p>
        </p:txBody>
      </p:sp>
      <p:sp>
        <p:nvSpPr>
          <p:cNvPr id="39958" name="Rectangle 10"/>
          <p:cNvSpPr>
            <a:spLocks noChangeArrowheads="1"/>
          </p:cNvSpPr>
          <p:nvPr/>
        </p:nvSpPr>
        <p:spPr bwMode="auto">
          <a:xfrm>
            <a:off x="7524750" y="4627563"/>
            <a:ext cx="64770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2019</a:t>
            </a:r>
          </a:p>
        </p:txBody>
      </p:sp>
      <p:sp>
        <p:nvSpPr>
          <p:cNvPr id="2" name="Rectangle 29"/>
          <p:cNvSpPr>
            <a:spLocks noChangeArrowheads="1"/>
          </p:cNvSpPr>
          <p:nvPr/>
        </p:nvSpPr>
        <p:spPr bwMode="auto">
          <a:xfrm>
            <a:off x="2062163" y="5429250"/>
            <a:ext cx="709612" cy="36036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>
                <a:latin typeface="Palatino" pitchFamily="18" charset="0"/>
              </a:rPr>
              <a:t>SVB-BGT</a:t>
            </a:r>
            <a:endParaRPr lang="nl-NL" sz="800">
              <a:latin typeface="Palatin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34323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35" grpId="0" animBg="1"/>
      <p:bldP spid="43036" grpId="0" animBg="1"/>
      <p:bldP spid="43037" grpId="0" animBg="1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Waarom dan de BGT? Belang BGT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L="533400" indent="-533400">
              <a:buFontTx/>
              <a:buAutoNum type="arabicPeriod"/>
            </a:pPr>
            <a:r>
              <a:rPr lang="nl-NL" sz="2600" dirty="0" smtClean="0"/>
              <a:t>De overheid beschikt over één </a:t>
            </a:r>
            <a:r>
              <a:rPr lang="nl-NL" sz="2600" dirty="0" err="1" smtClean="0"/>
              <a:t>landsdekkende</a:t>
            </a:r>
            <a:r>
              <a:rPr lang="nl-NL" sz="2600" dirty="0" smtClean="0"/>
              <a:t> uniforme basiskaart voor grootschalig gebruik</a:t>
            </a:r>
          </a:p>
          <a:p>
            <a:pPr marL="914400" lvl="1" indent="-457200">
              <a:buFontTx/>
              <a:buAutoNum type="arabicPeriod"/>
            </a:pPr>
            <a:r>
              <a:rPr lang="nl-NL" sz="2600" dirty="0" smtClean="0"/>
              <a:t>Van decentraal naar centraal</a:t>
            </a:r>
          </a:p>
          <a:p>
            <a:pPr marL="914400" lvl="1" indent="-457200">
              <a:buFontTx/>
              <a:buAutoNum type="arabicPeriod"/>
            </a:pPr>
            <a:r>
              <a:rPr lang="nl-NL" sz="2600" dirty="0" smtClean="0"/>
              <a:t>Van publiek-privaat naar publiek eigendom</a:t>
            </a:r>
          </a:p>
          <a:p>
            <a:pPr marL="533400" indent="-533400">
              <a:buFontTx/>
              <a:buAutoNum type="arabicPeriod"/>
            </a:pPr>
            <a:endParaRPr lang="nl-NL" sz="2600" dirty="0" smtClean="0"/>
          </a:p>
          <a:p>
            <a:pPr marL="533400" indent="-533400">
              <a:buFontTx/>
              <a:buAutoNum type="arabicPeriod"/>
            </a:pPr>
            <a:r>
              <a:rPr lang="nl-NL" sz="2600" dirty="0" smtClean="0"/>
              <a:t>Deze basiskaart sluit aan (is een randvoorwaarde voor bestaand kabinetsbeleid):</a:t>
            </a:r>
          </a:p>
          <a:p>
            <a:pPr marL="914400" lvl="1" indent="-457200">
              <a:buFontTx/>
              <a:buAutoNum type="arabicPeriod"/>
            </a:pPr>
            <a:r>
              <a:rPr lang="nl-NL" sz="2600" dirty="0" smtClean="0"/>
              <a:t>Stelsel van Basisregistraties: eenmalig inwinnen / meervoudig gebruik</a:t>
            </a:r>
          </a:p>
          <a:p>
            <a:pPr marL="914400" lvl="1" indent="-457200">
              <a:buFontTx/>
              <a:buAutoNum type="arabicPeriod"/>
            </a:pPr>
            <a:r>
              <a:rPr lang="nl-NL" sz="2600" dirty="0" smtClean="0"/>
              <a:t>i-NUP: akkoord VNG en Rijk</a:t>
            </a:r>
          </a:p>
          <a:p>
            <a:pPr marL="914400" lvl="1" indent="-457200">
              <a:buFontTx/>
              <a:buAutoNum type="arabicPeriod"/>
            </a:pPr>
            <a:r>
              <a:rPr lang="nl-NL" sz="2600" dirty="0" smtClean="0"/>
              <a:t>Nora: </a:t>
            </a:r>
            <a:r>
              <a:rPr lang="nl-NL" sz="2600" dirty="0" err="1" smtClean="0"/>
              <a:t>overheidsbrede</a:t>
            </a:r>
            <a:r>
              <a:rPr lang="nl-NL" sz="2600" dirty="0" smtClean="0"/>
              <a:t> informatiearchitectuur</a:t>
            </a:r>
          </a:p>
          <a:p>
            <a:pPr marL="914400" lvl="1" indent="-457200">
              <a:buFontTx/>
              <a:buAutoNum type="arabicPeriod"/>
            </a:pPr>
            <a:r>
              <a:rPr lang="nl-NL" sz="2600" dirty="0" smtClean="0"/>
              <a:t>Gideon: nationale </a:t>
            </a:r>
            <a:r>
              <a:rPr lang="nl-NL" sz="2600" dirty="0" err="1" smtClean="0"/>
              <a:t>geo-informatieinfrastructuur</a:t>
            </a:r>
            <a:endParaRPr lang="nl-NL" sz="2600" dirty="0" smtClean="0"/>
          </a:p>
          <a:p>
            <a:pPr marL="914400" lvl="1" indent="-457200">
              <a:buFontTx/>
              <a:buAutoNum type="arabicPeriod"/>
            </a:pPr>
            <a:r>
              <a:rPr lang="nl-NL" sz="2600" dirty="0" smtClean="0"/>
              <a:t>E-overheid voor burgers: </a:t>
            </a:r>
            <a:r>
              <a:rPr lang="nl-NL" sz="2600" dirty="0" err="1" smtClean="0"/>
              <a:t>GeoZet</a:t>
            </a:r>
            <a:endParaRPr lang="nl-NL" sz="2600" dirty="0" smtClean="0"/>
          </a:p>
          <a:p>
            <a:pPr marL="914400" lvl="1" indent="-457200">
              <a:buFontTx/>
              <a:buAutoNum type="arabicPeriod"/>
            </a:pPr>
            <a:r>
              <a:rPr lang="nl-NL" sz="2600" dirty="0" smtClean="0"/>
              <a:t>PDOK: Publieke dienstverlening op kaart</a:t>
            </a:r>
          </a:p>
          <a:p>
            <a:pPr marL="533400" indent="-533400">
              <a:buFontTx/>
              <a:buAutoNum type="arabicPeriod"/>
            </a:pPr>
            <a:endParaRPr lang="nl-NL" dirty="0" smtClean="0"/>
          </a:p>
          <a:p>
            <a:pPr marL="533400" indent="-533400">
              <a:buFontTx/>
              <a:buAutoNum type="arabicPeriod"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64653466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hape 122"/>
          <p:cNvSpPr>
            <a:spLocks noGrp="1"/>
          </p:cNvSpPr>
          <p:nvPr>
            <p:ph type="title" idx="4294967295"/>
          </p:nvPr>
        </p:nvSpPr>
        <p:spPr>
          <a:xfrm>
            <a:off x="1166813" y="549275"/>
            <a:ext cx="6284912" cy="633413"/>
          </a:xfrm>
        </p:spPr>
        <p:txBody>
          <a:bodyPr>
            <a:normAutofit fontScale="90000"/>
          </a:bodyPr>
          <a:lstStyle/>
          <a:p>
            <a:r>
              <a:rPr lang="nl-NL" i="1" smtClean="0"/>
              <a:t>Koppelbaarheid</a:t>
            </a:r>
          </a:p>
        </p:txBody>
      </p:sp>
      <p:pic>
        <p:nvPicPr>
          <p:cNvPr id="9219" name="Object 2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5" r="-1845" b="-2379"/>
          <a:stretch>
            <a:fillRect/>
          </a:stretch>
        </p:blipFill>
        <p:spPr>
          <a:xfrm>
            <a:off x="1341438" y="2095500"/>
            <a:ext cx="6596062" cy="3641725"/>
          </a:xfrm>
        </p:spPr>
      </p:pic>
    </p:spTree>
    <p:extLst>
      <p:ext uri="{BB962C8B-B14F-4D97-AF65-F5344CB8AC3E}">
        <p14:creationId xmlns:p14="http://schemas.microsoft.com/office/powerpoint/2010/main" val="24564841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Efficiencywinst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Door object-oriëntatie van BGT wordt het makkelijker veel gegevensverzamelingen te “koppelen” via de kaart</a:t>
            </a:r>
          </a:p>
          <a:p>
            <a:r>
              <a:rPr lang="nl-NL" dirty="0" smtClean="0"/>
              <a:t>Éénmalig inwinnen </a:t>
            </a:r>
            <a:r>
              <a:rPr lang="nl-NL" dirty="0" err="1" smtClean="0"/>
              <a:t>geo</a:t>
            </a:r>
            <a:r>
              <a:rPr lang="nl-NL" dirty="0" smtClean="0"/>
              <a:t>-gegevens i.p.v. tig keer </a:t>
            </a:r>
          </a:p>
          <a:p>
            <a:r>
              <a:rPr lang="nl-NL" dirty="0" smtClean="0"/>
              <a:t>Schaalvoordelen inkoop inwinningsdiensten </a:t>
            </a:r>
          </a:p>
          <a:p>
            <a:r>
              <a:rPr lang="nl-NL" dirty="0" smtClean="0"/>
              <a:t>Besparingen door standaardisatie bij andere uitbestedingen</a:t>
            </a:r>
          </a:p>
          <a:p>
            <a:r>
              <a:rPr lang="nl-NL" dirty="0" smtClean="0"/>
              <a:t>Besparingen op landelijke organisatie</a:t>
            </a:r>
          </a:p>
          <a:p>
            <a:r>
              <a:rPr lang="nl-NL" dirty="0" smtClean="0"/>
              <a:t>Efficiënter beheer openbare ruimte door gebruik van één ondergrond die betrouwbaar is</a:t>
            </a:r>
          </a:p>
        </p:txBody>
      </p:sp>
    </p:spTree>
    <p:extLst>
      <p:ext uri="{BB962C8B-B14F-4D97-AF65-F5344CB8AC3E}">
        <p14:creationId xmlns:p14="http://schemas.microsoft.com/office/powerpoint/2010/main" val="145907832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BGT en handhaving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Door het registeren op objectniveau is het mogelijk alle relevante gegevens/documenten vanuit de kaart zichtbaar te maken</a:t>
            </a:r>
          </a:p>
          <a:p>
            <a:r>
              <a:rPr lang="nl-NL" dirty="0" smtClean="0"/>
              <a:t>Door deze informatie op een tablet zichtbaar te maken is in het veld alle noodzakelijke informatie voor toezicht en handhaving beschikbaar</a:t>
            </a:r>
          </a:p>
          <a:p>
            <a:r>
              <a:rPr lang="nl-NL" dirty="0" smtClean="0"/>
              <a:t>Waarnemingen in het veld worden via de kaart zichtbaar voor alle betrokkenen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36902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BGT en beleid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Beleidsvorming, bv</a:t>
            </a:r>
          </a:p>
          <a:p>
            <a:pPr lvl="1"/>
            <a:r>
              <a:rPr lang="nl-NL" dirty="0" smtClean="0"/>
              <a:t>Inkrimpen aantal scholen</a:t>
            </a:r>
          </a:p>
          <a:p>
            <a:pPr lvl="1"/>
            <a:r>
              <a:rPr lang="nl-NL" dirty="0" smtClean="0"/>
              <a:t>Spreiden voorzieningen</a:t>
            </a:r>
          </a:p>
          <a:p>
            <a:pPr lvl="1"/>
            <a:r>
              <a:rPr lang="nl-NL" dirty="0" smtClean="0"/>
              <a:t>Planning winkelvoorzieningen</a:t>
            </a:r>
          </a:p>
          <a:p>
            <a:r>
              <a:rPr lang="nl-NL" dirty="0" smtClean="0"/>
              <a:t>Beleidsuitvoering, bv</a:t>
            </a:r>
          </a:p>
          <a:p>
            <a:pPr lvl="1"/>
            <a:r>
              <a:rPr lang="nl-NL" dirty="0" smtClean="0"/>
              <a:t>Bestemmingsplantoets bouwplannen</a:t>
            </a:r>
          </a:p>
          <a:p>
            <a:pPr lvl="1"/>
            <a:r>
              <a:rPr lang="nl-NL" dirty="0" smtClean="0"/>
              <a:t>Toetsing milieuzoneringen zoals stankcirkels</a:t>
            </a:r>
          </a:p>
          <a:p>
            <a:r>
              <a:rPr lang="nl-NL" dirty="0" smtClean="0"/>
              <a:t>Monitoring beleid, bv</a:t>
            </a:r>
          </a:p>
          <a:p>
            <a:pPr lvl="1"/>
            <a:r>
              <a:rPr lang="nl-NL" dirty="0" smtClean="0"/>
              <a:t>Spreiding en aard meldingen</a:t>
            </a:r>
          </a:p>
          <a:p>
            <a:pPr lvl="1"/>
            <a:r>
              <a:rPr lang="nl-NL" dirty="0" smtClean="0"/>
              <a:t>Spreiding en aard ongelukken, misdrijven, </a:t>
            </a:r>
            <a:r>
              <a:rPr lang="nl-NL" dirty="0" err="1" smtClean="0"/>
              <a:t>etc</a:t>
            </a:r>
            <a:r>
              <a:rPr lang="nl-NL" dirty="0" smtClean="0"/>
              <a:t> 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46659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BGT en rampbeheersing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Bij een ramp snel kunnen bepalen hoeveel mensen binnen een bepaalde straal wonen</a:t>
            </a:r>
          </a:p>
          <a:p>
            <a:r>
              <a:rPr lang="nl-NL" dirty="0" smtClean="0"/>
              <a:t>Bij een epidemie (bv varkenspest of MKZ) snel kunnen bepalen welke bedrijven binnen de ruimcirkel of vervoersverbodcirkel vallen</a:t>
            </a:r>
          </a:p>
          <a:p>
            <a:r>
              <a:rPr lang="nl-NL" dirty="0" smtClean="0"/>
              <a:t>Vastleggen aanrijroutes naar kritieke bedrijven</a:t>
            </a:r>
          </a:p>
          <a:p>
            <a:r>
              <a:rPr lang="nl-NL" dirty="0" smtClean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3865643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Baten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679950"/>
          </a:xfrm>
        </p:spPr>
        <p:txBody>
          <a:bodyPr>
            <a:normAutofit/>
          </a:bodyPr>
          <a:lstStyle/>
          <a:p>
            <a:r>
              <a:rPr lang="nl-NL" dirty="0" smtClean="0"/>
              <a:t>Besparingen beheer openbare ruimte, wegen en water</a:t>
            </a:r>
          </a:p>
          <a:p>
            <a:r>
              <a:rPr lang="nl-NL" dirty="0" smtClean="0"/>
              <a:t>Besparingen in projecten</a:t>
            </a:r>
          </a:p>
          <a:p>
            <a:r>
              <a:rPr lang="nl-NL" dirty="0" smtClean="0"/>
              <a:t>Betere dienstverlening aan burgers en bedrijven (WABO, WOZ/BAG, OOV, Communicatie, inspraak, klachten, meldingen)</a:t>
            </a:r>
          </a:p>
          <a:p>
            <a:r>
              <a:rPr lang="nl-NL" dirty="0" smtClean="0"/>
              <a:t>Baten beleidsanalyse en onderzoek</a:t>
            </a:r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652963"/>
            <a:ext cx="7202487" cy="131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7" name="Rectangle 6"/>
          <p:cNvSpPr>
            <a:spLocks noChangeArrowheads="1"/>
          </p:cNvSpPr>
          <p:nvPr/>
        </p:nvSpPr>
        <p:spPr bwMode="auto">
          <a:xfrm>
            <a:off x="827088" y="6375400"/>
            <a:ext cx="376713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rgbClr val="99B42A"/>
              </a:buClr>
              <a:buSzPct val="120000"/>
            </a:pPr>
            <a:r>
              <a:rPr lang="en-US" sz="1200">
                <a:solidFill>
                  <a:srgbClr val="40362C"/>
                </a:solidFill>
              </a:rPr>
              <a:t>(</a:t>
            </a:r>
            <a:r>
              <a:rPr lang="nl-NL" sz="1200">
                <a:solidFill>
                  <a:srgbClr val="40362C"/>
                </a:solidFill>
              </a:rPr>
              <a:t>Bron: Maatschappelijke Kosten-Baten Analyse BGT)</a:t>
            </a:r>
          </a:p>
        </p:txBody>
      </p:sp>
    </p:spTree>
    <p:extLst>
      <p:ext uri="{BB962C8B-B14F-4D97-AF65-F5344CB8AC3E}">
        <p14:creationId xmlns:p14="http://schemas.microsoft.com/office/powerpoint/2010/main" val="5488478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BGT op hoofdlijnen: organisatie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smtClean="0"/>
              <a:t>Eindverantwoordelijk: Ministerie van I&amp;M</a:t>
            </a:r>
          </a:p>
          <a:p>
            <a:r>
              <a:rPr lang="nl-NL" smtClean="0"/>
              <a:t>Verantwoordelijk voor inhoud en beheer: </a:t>
            </a:r>
            <a:r>
              <a:rPr lang="nl-NL" u="sng" smtClean="0"/>
              <a:t>bronhouders</a:t>
            </a:r>
          </a:p>
          <a:p>
            <a:r>
              <a:rPr lang="nl-NL" smtClean="0"/>
              <a:t>Aangewezen bronhouders:</a:t>
            </a:r>
          </a:p>
          <a:p>
            <a:pPr lvl="1"/>
            <a:r>
              <a:rPr lang="nl-NL" smtClean="0"/>
              <a:t>Gemeenten</a:t>
            </a:r>
          </a:p>
          <a:p>
            <a:pPr lvl="1"/>
            <a:r>
              <a:rPr lang="nl-NL" smtClean="0"/>
              <a:t>Waterschappen</a:t>
            </a:r>
          </a:p>
          <a:p>
            <a:pPr lvl="1"/>
            <a:r>
              <a:rPr lang="nl-NL" smtClean="0"/>
              <a:t>Provincies</a:t>
            </a:r>
          </a:p>
          <a:p>
            <a:pPr lvl="1"/>
            <a:r>
              <a:rPr lang="nl-NL" smtClean="0"/>
              <a:t>Rijkswaterstaat</a:t>
            </a:r>
          </a:p>
          <a:p>
            <a:pPr lvl="1"/>
            <a:r>
              <a:rPr lang="nl-NL" smtClean="0"/>
              <a:t>Ministerie van EL&amp;I</a:t>
            </a:r>
          </a:p>
          <a:p>
            <a:pPr lvl="1"/>
            <a:r>
              <a:rPr lang="nl-NL" smtClean="0"/>
              <a:t>Prorail</a:t>
            </a:r>
          </a:p>
          <a:p>
            <a:pPr lvl="1"/>
            <a:r>
              <a:rPr lang="nl-NL" smtClean="0"/>
              <a:t>Defensie</a:t>
            </a:r>
          </a:p>
          <a:p>
            <a:r>
              <a:rPr lang="nl-NL" smtClean="0"/>
              <a:t>Bronhouders zijn verantwoordelijk voor afstemming en totstand-koming van de BGT (“assemblage”) in de Landelijke Voorziening BGT.</a:t>
            </a:r>
          </a:p>
        </p:txBody>
      </p:sp>
    </p:spTree>
    <p:extLst>
      <p:ext uri="{BB962C8B-B14F-4D97-AF65-F5344CB8AC3E}">
        <p14:creationId xmlns:p14="http://schemas.microsoft.com/office/powerpoint/2010/main" val="222196770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8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572</Words>
  <Application>Microsoft Office PowerPoint</Application>
  <PresentationFormat>On-screen Show (4:3)</PresentationFormat>
  <Paragraphs>101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Palatino</vt:lpstr>
      <vt:lpstr>Kantoorthema</vt:lpstr>
      <vt:lpstr>Waar gaat het over: grootschalige kaarten</vt:lpstr>
      <vt:lpstr>Waarom dan de BGT? Belang BGT</vt:lpstr>
      <vt:lpstr>Koppelbaarheid</vt:lpstr>
      <vt:lpstr>Efficiencywinst</vt:lpstr>
      <vt:lpstr>BGT en handhaving</vt:lpstr>
      <vt:lpstr>BGT en beleid</vt:lpstr>
      <vt:lpstr>BGT en rampbeheersing</vt:lpstr>
      <vt:lpstr>Baten</vt:lpstr>
      <vt:lpstr>BGT op hoofdlijnen: organisatie</vt:lpstr>
      <vt:lpstr>Planning (formeel)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jan roodt</dc:creator>
  <cp:lastModifiedBy>jan roodt</cp:lastModifiedBy>
  <cp:revision>8</cp:revision>
  <dcterms:created xsi:type="dcterms:W3CDTF">2013-03-26T18:59:46Z</dcterms:created>
  <dcterms:modified xsi:type="dcterms:W3CDTF">2013-06-28T15:12:38Z</dcterms:modified>
</cp:coreProperties>
</file>